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6" r:id="rId4"/>
    <p:sldId id="257" r:id="rId5"/>
    <p:sldId id="258" r:id="rId6"/>
    <p:sldId id="261" r:id="rId7"/>
    <p:sldId id="262" r:id="rId8"/>
    <p:sldId id="260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  <a:prstGeom prst="rect">
            <a:avLst/>
          </a:prstGeom>
        </p:spPr>
        <p:txBody>
          <a:bodyPr/>
          <a:lstStyle/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  <a:prstGeom prst="rect">
            <a:avLst/>
          </a:prstGeo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  <a:prstGeom prst="rect">
            <a:avLst/>
          </a:prstGeom>
        </p:spPr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/>
          <a:lstStyle/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  <a:prstGeom prst="rect">
            <a:avLst/>
          </a:prstGeo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  <a:prstGeom prst="rect">
            <a:avLst/>
          </a:prstGeo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prstGeom prst="rect">
            <a:avLst/>
          </a:prstGeo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prstGeom prst="rect">
            <a:avLst/>
          </a:prstGeo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  <a:prstGeom prst="rect">
            <a:avLst/>
          </a:prstGeom>
        </p:spPr>
        <p:txBody>
          <a:bodyPr/>
          <a:lstStyle/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  <a:prstGeom prst="rect">
            <a:avLst/>
          </a:prstGeom>
        </p:spPr>
        <p:txBody>
          <a:bodyPr/>
          <a:lstStyle/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/>
          <a:lstStyle/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  <a:prstGeom prst="rect">
            <a:avLst/>
          </a:prstGeom>
        </p:spPr>
        <p:txBody>
          <a:bodyPr/>
          <a:lstStyle/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  <a:prstGeom prst="rect">
            <a:avLst/>
          </a:prstGeom>
        </p:spPr>
        <p:txBody>
          <a:bodyPr/>
          <a:lstStyle/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  <a:prstGeom prst="rect">
            <a:avLst/>
          </a:prstGeo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  <a:prstGeom prst="rect">
            <a:avLst/>
          </a:prstGeom>
        </p:spPr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/>
          <a:lstStyle/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  <a:prstGeom prst="rect">
            <a:avLst/>
          </a:prstGeo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  <a:prstGeom prst="rect">
            <a:avLst/>
          </a:prstGeo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prstGeom prst="rect">
            <a:avLst/>
          </a:prstGeo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prstGeom prst="rect">
            <a:avLst/>
          </a:prstGeo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  <a:prstGeom prst="rect">
            <a:avLst/>
          </a:prstGeom>
        </p:spPr>
        <p:txBody>
          <a:bodyPr/>
          <a:lstStyle/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  <a:prstGeom prst="rect">
            <a:avLst/>
          </a:prstGeom>
        </p:spPr>
        <p:txBody>
          <a:bodyPr/>
          <a:lstStyle/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  <a:prstGeom prst="rect">
            <a:avLst/>
          </a:prstGeo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/>
          <a:lstStyle/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  <a:prstGeom prst="rect">
            <a:avLst/>
          </a:prstGeom>
        </p:spPr>
        <p:txBody>
          <a:bodyPr/>
          <a:lstStyle/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  <a:prstGeom prst="rect">
            <a:avLst/>
          </a:prstGeo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  <a:prstGeom prst="rect">
            <a:avLst/>
          </a:prstGeo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A9380520-09D1-4346-B188-3F7F8D983AC5}" type="datetimeFigureOut">
              <a:rPr lang="en-US" smtClean="0"/>
              <a:t>8/8/2013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F8C36EDF-7DA4-4B4F-9510-22287104FD88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QuestionShape"/>
          <p:cNvSpPr/>
          <p:nvPr userDrawn="1"/>
        </p:nvSpPr>
        <p:spPr>
          <a:xfrm>
            <a:off x="127000" y="127000"/>
            <a:ext cx="8890000" cy="28575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lvl="0" algn="ctr">
              <a:spcBef>
                <a:spcPct val="0"/>
              </a:spcBef>
              <a:buNone/>
            </a:pPr>
            <a:r>
              <a:rPr kumimoji="0" lang="en-US" sz="3300" smtClean="0">
                <a:solidFill>
                  <a:schemeClr val="accent3">
                    <a:shade val="75000"/>
                  </a:schemeClr>
                </a:solidFill>
                <a:latin typeface="+mj-lt"/>
                <a:ea typeface="+mj-ea"/>
                <a:cs typeface="+mj-cs"/>
              </a:rPr>
              <a:t>iRespond Question Master</a:t>
            </a:r>
            <a:endParaRPr kumimoji="0" lang="en-US" sz="3300">
              <a:solidFill>
                <a:schemeClr val="accent3">
                  <a:shade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AShape"/>
          <p:cNvSpPr/>
          <p:nvPr userDrawn="1"/>
        </p:nvSpPr>
        <p:spPr>
          <a:xfrm>
            <a:off x="127000" y="3111500"/>
            <a:ext cx="8890000" cy="711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</a:pPr>
            <a:r>
              <a:rPr kumimoji="0" lang="en-US" sz="2700" smtClean="0">
                <a:solidFill>
                  <a:schemeClr val="tx1"/>
                </a:solidFill>
              </a:rPr>
              <a:t>A.) Response A</a:t>
            </a:r>
            <a:endParaRPr kumimoji="0" lang="en-US" sz="2700">
              <a:solidFill>
                <a:schemeClr val="tx1"/>
              </a:solidFill>
            </a:endParaRPr>
          </a:p>
        </p:txBody>
      </p:sp>
      <p:sp>
        <p:nvSpPr>
          <p:cNvPr id="5" name="BShape"/>
          <p:cNvSpPr/>
          <p:nvPr userDrawn="1"/>
        </p:nvSpPr>
        <p:spPr>
          <a:xfrm>
            <a:off x="127000" y="3835400"/>
            <a:ext cx="8890000" cy="711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</a:pPr>
            <a:r>
              <a:rPr kumimoji="0" lang="en-US" sz="2700" smtClean="0">
                <a:solidFill>
                  <a:schemeClr val="tx1"/>
                </a:solidFill>
              </a:rPr>
              <a:t>B.) Response B</a:t>
            </a:r>
            <a:endParaRPr kumimoji="0" lang="en-US" sz="2700">
              <a:solidFill>
                <a:schemeClr val="tx1"/>
              </a:solidFill>
            </a:endParaRPr>
          </a:p>
        </p:txBody>
      </p:sp>
      <p:sp>
        <p:nvSpPr>
          <p:cNvPr id="6" name="CShape"/>
          <p:cNvSpPr/>
          <p:nvPr userDrawn="1"/>
        </p:nvSpPr>
        <p:spPr>
          <a:xfrm>
            <a:off x="127000" y="4559300"/>
            <a:ext cx="8890000" cy="711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</a:pPr>
            <a:r>
              <a:rPr kumimoji="0" lang="en-US" sz="2700" smtClean="0">
                <a:solidFill>
                  <a:schemeClr val="tx1"/>
                </a:solidFill>
              </a:rPr>
              <a:t>C.) Response C</a:t>
            </a:r>
            <a:endParaRPr kumimoji="0" lang="en-US" sz="2700">
              <a:solidFill>
                <a:schemeClr val="tx1"/>
              </a:solidFill>
            </a:endParaRPr>
          </a:p>
        </p:txBody>
      </p:sp>
      <p:sp>
        <p:nvSpPr>
          <p:cNvPr id="7" name="DShape"/>
          <p:cNvSpPr/>
          <p:nvPr userDrawn="1"/>
        </p:nvSpPr>
        <p:spPr>
          <a:xfrm>
            <a:off x="127000" y="5283200"/>
            <a:ext cx="8890000" cy="711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</a:pPr>
            <a:r>
              <a:rPr kumimoji="0" lang="en-US" sz="2700" smtClean="0">
                <a:solidFill>
                  <a:schemeClr val="tx1"/>
                </a:solidFill>
              </a:rPr>
              <a:t>D.) Response D</a:t>
            </a:r>
            <a:endParaRPr kumimoji="0" lang="en-US" sz="2700">
              <a:solidFill>
                <a:schemeClr val="tx1"/>
              </a:solidFill>
            </a:endParaRPr>
          </a:p>
        </p:txBody>
      </p:sp>
      <p:sp>
        <p:nvSpPr>
          <p:cNvPr id="11" name="EShape"/>
          <p:cNvSpPr/>
          <p:nvPr userDrawn="1"/>
        </p:nvSpPr>
        <p:spPr>
          <a:xfrm>
            <a:off x="127000" y="6007100"/>
            <a:ext cx="8890000" cy="7112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</a:pPr>
            <a:r>
              <a:rPr kumimoji="0" lang="en-US" sz="2700" smtClean="0">
                <a:solidFill>
                  <a:schemeClr val="tx1"/>
                </a:solidFill>
              </a:rPr>
              <a:t>E.) Response E</a:t>
            </a:r>
            <a:endParaRPr kumimoji="0" lang="en-US" sz="2700">
              <a:solidFill>
                <a:schemeClr val="tx1"/>
              </a:solidFill>
            </a:endParaRPr>
          </a:p>
        </p:txBody>
      </p:sp>
      <p:sp>
        <p:nvSpPr>
          <p:cNvPr id="20" name="Percent"/>
          <p:cNvSpPr/>
          <p:nvPr userDrawn="1"/>
        </p:nvSpPr>
        <p:spPr>
          <a:xfrm>
            <a:off x="6350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11429" cap="flat" cmpd="sng" algn="ctr">
            <a:noFill/>
            <a:prstDash val="sysDash"/>
          </a:ln>
          <a:effectLst/>
          <a:extLst>
            <a:ext uri="{91240B29-F687-4F45-9708-019B960494DF}">
              <a14:hiddenLine xmlns:a14="http://schemas.microsoft.com/office/drawing/2010/main" w="11429" cap="flat" cmpd="sng" algn="ctr">
                <a:solidFill>
                  <a:schemeClr val="accent1">
                    <a:shade val="50000"/>
                  </a:schemeClr>
                </a:solidFill>
                <a:prstDash val="sysDash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000000"/>
                </a:solidFill>
              </a:rPr>
              <a:t>Percent Complete 100%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21" name="Timer"/>
          <p:cNvSpPr/>
          <p:nvPr userDrawn="1"/>
        </p:nvSpPr>
        <p:spPr>
          <a:xfrm>
            <a:off x="254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11429" cap="flat" cmpd="sng" algn="ctr">
            <a:noFill/>
            <a:prstDash val="sysDash"/>
          </a:ln>
          <a:effectLst/>
          <a:extLst>
            <a:ext uri="{91240B29-F687-4F45-9708-019B960494DF}">
              <a14:hiddenLine xmlns:a14="http://schemas.microsoft.com/office/drawing/2010/main" w="11429" cap="flat" cmpd="sng" algn="ctr">
                <a:solidFill>
                  <a:schemeClr val="accent1">
                    <a:shade val="50000"/>
                  </a:schemeClr>
                </a:solidFill>
                <a:prstDash val="sysDash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000000"/>
                </a:solidFill>
              </a:rPr>
              <a:t>00:30</a:t>
            </a:r>
            <a:endParaRPr 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GraphShape" hidden="1"/>
          <p:cNvSpPr/>
          <p:nvPr userDrawn="1"/>
        </p:nvSpPr>
        <p:spPr>
          <a:xfrm>
            <a:off x="127000" y="254000"/>
            <a:ext cx="1270000" cy="127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iRespond Graph</a:t>
            </a:r>
            <a:endParaRPr lang="en-US"/>
          </a:p>
        </p:txBody>
      </p:sp>
      <p:grpSp>
        <p:nvGrpSpPr>
          <p:cNvPr id="46" name="CorrectBarGroup"/>
          <p:cNvGrpSpPr/>
          <p:nvPr userDrawn="1"/>
        </p:nvGrpSpPr>
        <p:grpSpPr>
          <a:xfrm>
            <a:off x="1270000" y="3175000"/>
            <a:ext cx="2667000" cy="2540000"/>
            <a:chOff x="1270000" y="3175000"/>
            <a:chExt cx="2667000" cy="2540000"/>
          </a:xfrm>
        </p:grpSpPr>
        <p:sp>
          <p:nvSpPr>
            <p:cNvPr id="5" name="CorrectBar0"/>
            <p:cNvSpPr/>
            <p:nvPr userDrawn="1"/>
          </p:nvSpPr>
          <p:spPr>
            <a:xfrm>
              <a:off x="1270000" y="3175000"/>
              <a:ext cx="1079500" cy="2540000"/>
            </a:xfrm>
            <a:prstGeom prst="rect">
              <a:avLst/>
            </a:prstGeom>
            <a:solidFill>
              <a:srgbClr val="22FF22"/>
            </a:solidFill>
            <a:ln w="11429" cap="flat" cmpd="sng" algn="ctr">
              <a:noFill/>
              <a:prstDash val="sysDash"/>
            </a:ln>
            <a:effectLst/>
            <a:extLst>
              <a:ext uri="{91240B29-F687-4F45-9708-019B960494DF}">
                <a14:hiddenLine xmlns:a14="http://schemas.microsoft.com/office/drawing/2010/main" w="11429" cap="flat" cmpd="sng" algn="ctr">
                  <a:solidFill>
                    <a:schemeClr val="accent1">
                      <a:shade val="50000"/>
                    </a:schemeClr>
                  </a:solidFill>
                  <a:prstDash val="sysDash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CorrectBar1"/>
            <p:cNvSpPr/>
            <p:nvPr userDrawn="1"/>
          </p:nvSpPr>
          <p:spPr>
            <a:xfrm>
              <a:off x="2857500" y="4445000"/>
              <a:ext cx="1079500" cy="1270000"/>
            </a:xfrm>
            <a:prstGeom prst="rect">
              <a:avLst/>
            </a:prstGeom>
            <a:solidFill>
              <a:srgbClr val="22FF22"/>
            </a:solidFill>
            <a:ln w="11429" cap="flat" cmpd="sng" algn="ctr">
              <a:noFill/>
              <a:prstDash val="sysDash"/>
            </a:ln>
            <a:effectLst/>
            <a:extLst>
              <a:ext uri="{91240B29-F687-4F45-9708-019B960494DF}">
                <a14:hiddenLine xmlns:a14="http://schemas.microsoft.com/office/drawing/2010/main" w="11429" cap="flat" cmpd="sng" algn="ctr">
                  <a:solidFill>
                    <a:schemeClr val="accent1">
                      <a:shade val="50000"/>
                    </a:schemeClr>
                  </a:solidFill>
                  <a:prstDash val="sysDash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4" name="PercentLabelGroup"/>
          <p:cNvGrpSpPr/>
          <p:nvPr userDrawn="1"/>
        </p:nvGrpSpPr>
        <p:grpSpPr>
          <a:xfrm>
            <a:off x="1270000" y="1270000"/>
            <a:ext cx="7429500" cy="317500"/>
            <a:chOff x="1270000" y="1270000"/>
            <a:chExt cx="7429500" cy="317500"/>
          </a:xfrm>
        </p:grpSpPr>
        <p:sp>
          <p:nvSpPr>
            <p:cNvPr id="4" name="PercentLabel0"/>
            <p:cNvSpPr/>
            <p:nvPr userDrawn="1"/>
          </p:nvSpPr>
          <p:spPr>
            <a:xfrm>
              <a:off x="127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1429" cap="flat" cmpd="sng" algn="ctr">
              <a:noFill/>
              <a:prstDash val="sysDash"/>
            </a:ln>
            <a:effectLst/>
            <a:extLst>
              <a:ext uri="{91240B29-F687-4F45-9708-019B960494DF}">
                <a14:hiddenLine xmlns:a14="http://schemas.microsoft.com/office/drawing/2010/main" w="11429" cap="flat" cmpd="sng" algn="ctr">
                  <a:solidFill>
                    <a:schemeClr val="accent1">
                      <a:shade val="50000"/>
                    </a:schemeClr>
                  </a:solidFill>
                  <a:prstDash val="sysDash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67%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7" name="PercentLabel1"/>
            <p:cNvSpPr/>
            <p:nvPr userDrawn="1"/>
          </p:nvSpPr>
          <p:spPr>
            <a:xfrm>
              <a:off x="2857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1429" cap="flat" cmpd="sng" algn="ctr">
              <a:noFill/>
              <a:prstDash val="sysDash"/>
            </a:ln>
            <a:effectLst/>
            <a:extLst>
              <a:ext uri="{91240B29-F687-4F45-9708-019B960494DF}">
                <a14:hiddenLine xmlns:a14="http://schemas.microsoft.com/office/drawing/2010/main" w="11429" cap="flat" cmpd="sng" algn="ctr">
                  <a:solidFill>
                    <a:schemeClr val="accent1">
                      <a:shade val="50000"/>
                    </a:schemeClr>
                  </a:solidFill>
                  <a:prstDash val="sysDash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33%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1" name="PercentLabel2"/>
            <p:cNvSpPr/>
            <p:nvPr userDrawn="1"/>
          </p:nvSpPr>
          <p:spPr>
            <a:xfrm>
              <a:off x="4445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1429" cap="flat" cmpd="sng" algn="ctr">
              <a:noFill/>
              <a:prstDash val="sysDash"/>
            </a:ln>
            <a:effectLst/>
            <a:extLst>
              <a:ext uri="{91240B29-F687-4F45-9708-019B960494DF}">
                <a14:hiddenLine xmlns:a14="http://schemas.microsoft.com/office/drawing/2010/main" w="11429" cap="flat" cmpd="sng" algn="ctr">
                  <a:solidFill>
                    <a:schemeClr val="accent1">
                      <a:shade val="50000"/>
                    </a:schemeClr>
                  </a:solidFill>
                  <a:prstDash val="sysDash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100%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6" name="PercentLabel3"/>
            <p:cNvSpPr/>
            <p:nvPr userDrawn="1"/>
          </p:nvSpPr>
          <p:spPr>
            <a:xfrm>
              <a:off x="6032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1429" cap="flat" cmpd="sng" algn="ctr">
              <a:noFill/>
              <a:prstDash val="sysDash"/>
            </a:ln>
            <a:effectLst/>
            <a:extLst>
              <a:ext uri="{91240B29-F687-4F45-9708-019B960494DF}">
                <a14:hiddenLine xmlns:a14="http://schemas.microsoft.com/office/drawing/2010/main" w="11429" cap="flat" cmpd="sng" algn="ctr">
                  <a:solidFill>
                    <a:schemeClr val="accent1">
                      <a:shade val="50000"/>
                    </a:schemeClr>
                  </a:solidFill>
                  <a:prstDash val="sysDash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100%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9" name="PercentLabel4"/>
            <p:cNvSpPr/>
            <p:nvPr userDrawn="1"/>
          </p:nvSpPr>
          <p:spPr>
            <a:xfrm>
              <a:off x="762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1429" cap="flat" cmpd="sng" algn="ctr">
              <a:noFill/>
              <a:prstDash val="sysDash"/>
            </a:ln>
            <a:effectLst/>
            <a:extLst>
              <a:ext uri="{91240B29-F687-4F45-9708-019B960494DF}">
                <a14:hiddenLine xmlns:a14="http://schemas.microsoft.com/office/drawing/2010/main" w="11429" cap="flat" cmpd="sng" algn="ctr">
                  <a:solidFill>
                    <a:schemeClr val="accent1">
                      <a:shade val="50000"/>
                    </a:schemeClr>
                  </a:solidFill>
                  <a:prstDash val="sysDash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67%</a:t>
              </a:r>
              <a:endParaRPr lang="en-US" sz="2800">
                <a:solidFill>
                  <a:srgbClr val="000000"/>
                </a:solidFill>
              </a:endParaRPr>
            </a:p>
          </p:txBody>
        </p:sp>
      </p:grpSp>
      <p:grpSp>
        <p:nvGrpSpPr>
          <p:cNvPr id="47" name="IncorrectBarGroup"/>
          <p:cNvGrpSpPr/>
          <p:nvPr userDrawn="1"/>
        </p:nvGrpSpPr>
        <p:grpSpPr>
          <a:xfrm>
            <a:off x="4445000" y="1905000"/>
            <a:ext cx="4254500" cy="3810000"/>
            <a:chOff x="4445000" y="1905000"/>
            <a:chExt cx="4254500" cy="3810000"/>
          </a:xfrm>
        </p:grpSpPr>
        <p:sp>
          <p:nvSpPr>
            <p:cNvPr id="24" name="IncorrectBar2"/>
            <p:cNvSpPr/>
            <p:nvPr userDrawn="1"/>
          </p:nvSpPr>
          <p:spPr>
            <a:xfrm>
              <a:off x="44450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11429" cap="flat" cmpd="sng" algn="ctr">
              <a:noFill/>
              <a:prstDash val="sysDash"/>
            </a:ln>
            <a:effectLst/>
            <a:extLst>
              <a:ext uri="{91240B29-F687-4F45-9708-019B960494DF}">
                <a14:hiddenLine xmlns:a14="http://schemas.microsoft.com/office/drawing/2010/main" w="11429" cap="flat" cmpd="sng" algn="ctr">
                  <a:solidFill>
                    <a:schemeClr val="accent1">
                      <a:shade val="50000"/>
                    </a:schemeClr>
                  </a:solidFill>
                  <a:prstDash val="sysDash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IncorrectBar3"/>
            <p:cNvSpPr/>
            <p:nvPr userDrawn="1"/>
          </p:nvSpPr>
          <p:spPr>
            <a:xfrm>
              <a:off x="60325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11429" cap="flat" cmpd="sng" algn="ctr">
              <a:noFill/>
              <a:prstDash val="sysDash"/>
            </a:ln>
            <a:effectLst/>
            <a:extLst>
              <a:ext uri="{91240B29-F687-4F45-9708-019B960494DF}">
                <a14:hiddenLine xmlns:a14="http://schemas.microsoft.com/office/drawing/2010/main" w="11429" cap="flat" cmpd="sng" algn="ctr">
                  <a:solidFill>
                    <a:schemeClr val="accent1">
                      <a:shade val="50000"/>
                    </a:schemeClr>
                  </a:solidFill>
                  <a:prstDash val="sysDash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IncorrectBar4"/>
            <p:cNvSpPr/>
            <p:nvPr userDrawn="1"/>
          </p:nvSpPr>
          <p:spPr>
            <a:xfrm>
              <a:off x="7620000" y="3175000"/>
              <a:ext cx="1079500" cy="2540000"/>
            </a:xfrm>
            <a:prstGeom prst="rect">
              <a:avLst/>
            </a:prstGeom>
            <a:solidFill>
              <a:srgbClr val="FF2222"/>
            </a:solidFill>
            <a:ln w="11429" cap="flat" cmpd="sng" algn="ctr">
              <a:noFill/>
              <a:prstDash val="sysDash"/>
            </a:ln>
            <a:effectLst/>
            <a:extLst>
              <a:ext uri="{91240B29-F687-4F45-9708-019B960494DF}">
                <a14:hiddenLine xmlns:a14="http://schemas.microsoft.com/office/drawing/2010/main" w="11429" cap="flat" cmpd="sng" algn="ctr">
                  <a:solidFill>
                    <a:schemeClr val="accent1">
                      <a:shade val="50000"/>
                    </a:schemeClr>
                  </a:solidFill>
                  <a:prstDash val="sysDash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" name="XLabelGroup"/>
          <p:cNvGrpSpPr/>
          <p:nvPr userDrawn="1"/>
        </p:nvGrpSpPr>
        <p:grpSpPr>
          <a:xfrm>
            <a:off x="1270000" y="5842000"/>
            <a:ext cx="7429500" cy="317500"/>
            <a:chOff x="1270000" y="5842000"/>
            <a:chExt cx="7429500" cy="317500"/>
          </a:xfrm>
        </p:grpSpPr>
        <p:sp>
          <p:nvSpPr>
            <p:cNvPr id="6" name="XValueLabel0"/>
            <p:cNvSpPr/>
            <p:nvPr userDrawn="1"/>
          </p:nvSpPr>
          <p:spPr>
            <a:xfrm>
              <a:off x="127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1429" cap="flat" cmpd="sng" algn="ctr">
              <a:noFill/>
              <a:prstDash val="sysDash"/>
            </a:ln>
            <a:effectLst/>
            <a:extLst>
              <a:ext uri="{91240B29-F687-4F45-9708-019B960494DF}">
                <a14:hiddenLine xmlns:a14="http://schemas.microsoft.com/office/drawing/2010/main" w="11429" cap="flat" cmpd="sng" algn="ctr">
                  <a:solidFill>
                    <a:schemeClr val="accent1">
                      <a:shade val="50000"/>
                    </a:schemeClr>
                  </a:solidFill>
                  <a:prstDash val="sysDash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A*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0" name="XValueLabel1"/>
            <p:cNvSpPr/>
            <p:nvPr userDrawn="1"/>
          </p:nvSpPr>
          <p:spPr>
            <a:xfrm>
              <a:off x="2857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1429" cap="flat" cmpd="sng" algn="ctr">
              <a:noFill/>
              <a:prstDash val="sysDash"/>
            </a:ln>
            <a:effectLst/>
            <a:extLst>
              <a:ext uri="{91240B29-F687-4F45-9708-019B960494DF}">
                <a14:hiddenLine xmlns:a14="http://schemas.microsoft.com/office/drawing/2010/main" w="11429" cap="flat" cmpd="sng" algn="ctr">
                  <a:solidFill>
                    <a:schemeClr val="accent1">
                      <a:shade val="50000"/>
                    </a:schemeClr>
                  </a:solidFill>
                  <a:prstDash val="sysDash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B*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5" name="XValueLabel2"/>
            <p:cNvSpPr/>
            <p:nvPr userDrawn="1"/>
          </p:nvSpPr>
          <p:spPr>
            <a:xfrm>
              <a:off x="4445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1429" cap="flat" cmpd="sng" algn="ctr">
              <a:noFill/>
              <a:prstDash val="sysDash"/>
            </a:ln>
            <a:effectLst/>
            <a:extLst>
              <a:ext uri="{91240B29-F687-4F45-9708-019B960494DF}">
                <a14:hiddenLine xmlns:a14="http://schemas.microsoft.com/office/drawing/2010/main" w="11429" cap="flat" cmpd="sng" algn="ctr">
                  <a:solidFill>
                    <a:schemeClr val="accent1">
                      <a:shade val="50000"/>
                    </a:schemeClr>
                  </a:solidFill>
                  <a:prstDash val="sysDash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C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8" name="XValueLabel3"/>
            <p:cNvSpPr/>
            <p:nvPr userDrawn="1"/>
          </p:nvSpPr>
          <p:spPr>
            <a:xfrm>
              <a:off x="6032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1429" cap="flat" cmpd="sng" algn="ctr">
              <a:noFill/>
              <a:prstDash val="sysDash"/>
            </a:ln>
            <a:effectLst/>
            <a:extLst>
              <a:ext uri="{91240B29-F687-4F45-9708-019B960494DF}">
                <a14:hiddenLine xmlns:a14="http://schemas.microsoft.com/office/drawing/2010/main" w="11429" cap="flat" cmpd="sng" algn="ctr">
                  <a:solidFill>
                    <a:schemeClr val="accent1">
                      <a:shade val="50000"/>
                    </a:schemeClr>
                  </a:solidFill>
                  <a:prstDash val="sysDash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D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31" name="XValueLabel4"/>
            <p:cNvSpPr/>
            <p:nvPr userDrawn="1"/>
          </p:nvSpPr>
          <p:spPr>
            <a:xfrm>
              <a:off x="762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1429" cap="flat" cmpd="sng" algn="ctr">
              <a:noFill/>
              <a:prstDash val="sysDash"/>
            </a:ln>
            <a:effectLst/>
            <a:extLst>
              <a:ext uri="{91240B29-F687-4F45-9708-019B960494DF}">
                <a14:hiddenLine xmlns:a14="http://schemas.microsoft.com/office/drawing/2010/main" w="11429" cap="flat" cmpd="sng" algn="ctr">
                  <a:solidFill>
                    <a:schemeClr val="accent1">
                      <a:shade val="50000"/>
                    </a:schemeClr>
                  </a:solidFill>
                  <a:prstDash val="sysDash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E</a:t>
              </a:r>
              <a:endParaRPr lang="en-US" sz="2800">
                <a:solidFill>
                  <a:srgbClr val="000000"/>
                </a:solidFill>
              </a:endParaRPr>
            </a:p>
          </p:txBody>
        </p:sp>
      </p:grpSp>
      <p:grpSp>
        <p:nvGrpSpPr>
          <p:cNvPr id="45" name="AxisLineGroup"/>
          <p:cNvGrpSpPr/>
          <p:nvPr userDrawn="1"/>
        </p:nvGrpSpPr>
        <p:grpSpPr>
          <a:xfrm>
            <a:off x="889000" y="1587500"/>
            <a:ext cx="8001000" cy="4127500"/>
            <a:chOff x="889000" y="1587500"/>
            <a:chExt cx="8001000" cy="4127500"/>
          </a:xfrm>
        </p:grpSpPr>
        <p:cxnSp>
          <p:nvCxnSpPr>
            <p:cNvPr id="32" name="XAxisLine"/>
            <p:cNvCxnSpPr/>
            <p:nvPr userDrawn="1"/>
          </p:nvCxnSpPr>
          <p:spPr>
            <a:xfrm>
              <a:off x="889000" y="5715000"/>
              <a:ext cx="8001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YAxisLine"/>
            <p:cNvCxnSpPr/>
            <p:nvPr userDrawn="1"/>
          </p:nvCxnSpPr>
          <p:spPr>
            <a:xfrm>
              <a:off x="1016000" y="1587500"/>
              <a:ext cx="0" cy="412750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YAxisTick0"/>
            <p:cNvCxnSpPr/>
            <p:nvPr userDrawn="1"/>
          </p:nvCxnSpPr>
          <p:spPr>
            <a:xfrm>
              <a:off x="889000" y="571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YAxisTick1"/>
            <p:cNvCxnSpPr/>
            <p:nvPr userDrawn="1"/>
          </p:nvCxnSpPr>
          <p:spPr>
            <a:xfrm>
              <a:off x="889000" y="444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YAxisTick2"/>
            <p:cNvCxnSpPr/>
            <p:nvPr userDrawn="1"/>
          </p:nvCxnSpPr>
          <p:spPr>
            <a:xfrm>
              <a:off x="889000" y="317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YAxisTick3"/>
            <p:cNvCxnSpPr/>
            <p:nvPr userDrawn="1"/>
          </p:nvCxnSpPr>
          <p:spPr>
            <a:xfrm>
              <a:off x="889000" y="190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YLabelGroup"/>
          <p:cNvGrpSpPr/>
          <p:nvPr userDrawn="1"/>
        </p:nvGrpSpPr>
        <p:grpSpPr>
          <a:xfrm>
            <a:off x="254000" y="1841500"/>
            <a:ext cx="762000" cy="3937000"/>
            <a:chOff x="254000" y="1841500"/>
            <a:chExt cx="762000" cy="3937000"/>
          </a:xfrm>
        </p:grpSpPr>
        <p:sp>
          <p:nvSpPr>
            <p:cNvPr id="35" name="YValueLabel0"/>
            <p:cNvSpPr/>
            <p:nvPr userDrawn="1"/>
          </p:nvSpPr>
          <p:spPr>
            <a:xfrm>
              <a:off x="254000" y="565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1429" cap="flat" cmpd="sng" algn="ctr">
              <a:noFill/>
              <a:prstDash val="sysDash"/>
            </a:ln>
            <a:effectLst/>
            <a:extLst>
              <a:ext uri="{91240B29-F687-4F45-9708-019B960494DF}">
                <a14:hiddenLine xmlns:a14="http://schemas.microsoft.com/office/drawing/2010/main" w="11429" cap="flat" cmpd="sng" algn="ctr">
                  <a:solidFill>
                    <a:schemeClr val="accent1">
                      <a:shade val="50000"/>
                    </a:schemeClr>
                  </a:solidFill>
                  <a:prstDash val="sysDash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0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37" name="YValueLabel1"/>
            <p:cNvSpPr/>
            <p:nvPr userDrawn="1"/>
          </p:nvSpPr>
          <p:spPr>
            <a:xfrm>
              <a:off x="254000" y="438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1429" cap="flat" cmpd="sng" algn="ctr">
              <a:noFill/>
              <a:prstDash val="sysDash"/>
            </a:ln>
            <a:effectLst/>
            <a:extLst>
              <a:ext uri="{91240B29-F687-4F45-9708-019B960494DF}">
                <a14:hiddenLine xmlns:a14="http://schemas.microsoft.com/office/drawing/2010/main" w="11429" cap="flat" cmpd="sng" algn="ctr">
                  <a:solidFill>
                    <a:schemeClr val="accent1">
                      <a:shade val="50000"/>
                    </a:schemeClr>
                  </a:solidFill>
                  <a:prstDash val="sysDash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1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39" name="YValueLabel2"/>
            <p:cNvSpPr/>
            <p:nvPr userDrawn="1"/>
          </p:nvSpPr>
          <p:spPr>
            <a:xfrm>
              <a:off x="254000" y="311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1429" cap="flat" cmpd="sng" algn="ctr">
              <a:noFill/>
              <a:prstDash val="sysDash"/>
            </a:ln>
            <a:effectLst/>
            <a:extLst>
              <a:ext uri="{91240B29-F687-4F45-9708-019B960494DF}">
                <a14:hiddenLine xmlns:a14="http://schemas.microsoft.com/office/drawing/2010/main" w="11429" cap="flat" cmpd="sng" algn="ctr">
                  <a:solidFill>
                    <a:schemeClr val="accent1">
                      <a:shade val="50000"/>
                    </a:schemeClr>
                  </a:solidFill>
                  <a:prstDash val="sysDash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2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41" name="YValueLabel3"/>
            <p:cNvSpPr/>
            <p:nvPr userDrawn="1"/>
          </p:nvSpPr>
          <p:spPr>
            <a:xfrm>
              <a:off x="254000" y="184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11429" cap="flat" cmpd="sng" algn="ctr">
              <a:noFill/>
              <a:prstDash val="sysDash"/>
            </a:ln>
            <a:effectLst/>
            <a:extLst>
              <a:ext uri="{91240B29-F687-4F45-9708-019B960494DF}">
                <a14:hiddenLine xmlns:a14="http://schemas.microsoft.com/office/drawing/2010/main" w="11429" cap="flat" cmpd="sng" algn="ctr">
                  <a:solidFill>
                    <a:schemeClr val="accent1">
                      <a:shade val="50000"/>
                    </a:schemeClr>
                  </a:solidFill>
                  <a:prstDash val="sysDash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3</a:t>
              </a:r>
              <a:endParaRPr lang="en-US" sz="2000">
                <a:solidFill>
                  <a:srgbClr val="000000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bragland.wikispaces.com/Ms.+Ragland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2971800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hlinkClick r:id="rId2"/>
              </a:rPr>
              <a:t>Wiki intro</a:t>
            </a:r>
          </a:p>
          <a:p>
            <a:pPr algn="l"/>
            <a:r>
              <a:rPr lang="en-US" sz="2400" dirty="0" smtClean="0">
                <a:hlinkClick r:id="rId2"/>
              </a:rPr>
              <a:t>syllabus</a:t>
            </a:r>
          </a:p>
          <a:p>
            <a:pPr algn="l"/>
            <a:r>
              <a:rPr lang="en-US" sz="2400" dirty="0" smtClean="0">
                <a:hlinkClick r:id="rId2"/>
              </a:rPr>
              <a:t>Expectations</a:t>
            </a:r>
          </a:p>
          <a:p>
            <a:pPr algn="l"/>
            <a:r>
              <a:rPr lang="en-US" sz="2400" dirty="0" smtClean="0">
                <a:hlinkClick r:id="rId2"/>
              </a:rPr>
              <a:t>Textbooks</a:t>
            </a:r>
          </a:p>
          <a:p>
            <a:pPr algn="l"/>
            <a:r>
              <a:rPr lang="en-US" sz="2400" dirty="0" smtClean="0">
                <a:hlinkClick r:id="rId2"/>
              </a:rPr>
              <a:t>Remind 101</a:t>
            </a:r>
          </a:p>
          <a:p>
            <a:pPr algn="l"/>
            <a:r>
              <a:rPr lang="en-US" sz="2400" dirty="0" smtClean="0">
                <a:hlinkClick r:id="rId2"/>
              </a:rPr>
              <a:t>Summer reading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Welcome to Honors 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</a:rPr>
              <a:t>American Literature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95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Summer Reading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Basics of Reading</a:t>
            </a:r>
          </a:p>
          <a:p>
            <a:pPr lvl="1"/>
            <a:r>
              <a:rPr lang="en-US" dirty="0" smtClean="0"/>
              <a:t>Characters </a:t>
            </a:r>
          </a:p>
          <a:p>
            <a:pPr lvl="1"/>
            <a:r>
              <a:rPr lang="en-US" dirty="0" smtClean="0"/>
              <a:t>Time period</a:t>
            </a:r>
          </a:p>
          <a:p>
            <a:pPr lvl="1"/>
            <a:r>
              <a:rPr lang="en-US" dirty="0" smtClean="0"/>
              <a:t>Plot line</a:t>
            </a:r>
          </a:p>
          <a:p>
            <a:pPr lvl="1"/>
            <a:r>
              <a:rPr lang="en-US" dirty="0" smtClean="0"/>
              <a:t>Conflicts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Historical commentary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Societal commentary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Purpose</a:t>
            </a:r>
          </a:p>
          <a:p>
            <a:pPr lvl="1"/>
            <a:r>
              <a:rPr lang="en-US" dirty="0" smtClean="0"/>
              <a:t>Author information</a:t>
            </a:r>
          </a:p>
          <a:p>
            <a:pPr lvl="1"/>
            <a:r>
              <a:rPr lang="en-US" dirty="0" smtClean="0">
                <a:solidFill>
                  <a:schemeClr val="accent2"/>
                </a:solidFill>
              </a:rPr>
              <a:t>Why</a:t>
            </a:r>
          </a:p>
          <a:p>
            <a:pPr lvl="2"/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What is Miller’s purpose societally and historically? How does he do this? What is the effect? Who is his audience? How is the piece American?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152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solidFill>
                  <a:srgbClr val="0070C0"/>
                </a:solidFill>
                <a:latin typeface="Wingdings"/>
              </a:rPr>
              <a:t></a:t>
            </a:r>
            <a:r>
              <a:rPr lang="en-US" dirty="0" smtClean="0">
                <a:solidFill>
                  <a:srgbClr val="0070C0"/>
                </a:solidFill>
              </a:rPr>
              <a:t>Notecard Assessment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endParaRPr lang="en-US" sz="1100" dirty="0">
              <a:solidFill>
                <a:srgbClr val="000000"/>
              </a:solidFill>
              <a:latin typeface="Calibri"/>
            </a:endParaRPr>
          </a:p>
          <a:p>
            <a:endParaRPr lang="en-US" sz="1100" dirty="0">
              <a:latin typeface="Calibri"/>
            </a:endParaRPr>
          </a:p>
          <a:p>
            <a:r>
              <a:rPr lang="en-US" sz="1100" dirty="0">
                <a:latin typeface="Calibri"/>
              </a:rPr>
              <a:t> </a:t>
            </a:r>
            <a:endParaRPr lang="en-US" sz="4000" dirty="0">
              <a:latin typeface="Wingdings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latin typeface="Calibri"/>
              </a:rPr>
              <a:t>How does the SR book reveal historical commentary? </a:t>
            </a:r>
            <a:endParaRPr lang="en-US" sz="2800" dirty="0">
              <a:latin typeface="Calibri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latin typeface="Calibri"/>
              </a:rPr>
              <a:t>What connections can you make to the real world? </a:t>
            </a:r>
            <a:endParaRPr lang="en-US" sz="2800" dirty="0">
              <a:latin typeface="Calibri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latin typeface="Calibri"/>
              </a:rPr>
              <a:t>How is the book a social commentary? </a:t>
            </a:r>
            <a:endParaRPr lang="en-US" sz="2800" dirty="0">
              <a:latin typeface="Calibri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latin typeface="Calibri"/>
              </a:rPr>
              <a:t>Identify American concepts within the book? </a:t>
            </a:r>
            <a:endParaRPr lang="en-US" sz="2800" dirty="0">
              <a:latin typeface="Calibri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latin typeface="Calibri"/>
              </a:rPr>
              <a:t>Why is the genre important to the overall theme? </a:t>
            </a:r>
            <a:endParaRPr lang="en-US" sz="2800" dirty="0">
              <a:latin typeface="Calibri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latin typeface="Calibri"/>
              </a:rPr>
              <a:t>Compare and contrast the book with modern society </a:t>
            </a:r>
            <a:endParaRPr lang="en-US" sz="2800" dirty="0">
              <a:latin typeface="Calibri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b="1" dirty="0">
                <a:latin typeface="Calibri"/>
              </a:rPr>
              <a:t>What is the author’s purpose?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68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66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Social Commentary:</a:t>
            </a:r>
            <a:br>
              <a:rPr lang="en-US" dirty="0" smtClean="0"/>
            </a:br>
            <a:r>
              <a:rPr lang="en-US" dirty="0" smtClean="0"/>
              <a:t> What does the example reveal about…?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Political</a:t>
            </a:r>
          </a:p>
          <a:p>
            <a:r>
              <a:rPr lang="en-US" dirty="0" smtClean="0"/>
              <a:t>Economical</a:t>
            </a:r>
          </a:p>
          <a:p>
            <a:r>
              <a:rPr lang="en-US" dirty="0" smtClean="0"/>
              <a:t>Religious</a:t>
            </a:r>
          </a:p>
          <a:p>
            <a:r>
              <a:rPr lang="en-US" dirty="0" smtClean="0"/>
              <a:t>Educational</a:t>
            </a:r>
          </a:p>
          <a:p>
            <a:r>
              <a:rPr lang="en-US" dirty="0" smtClean="0"/>
              <a:t>Humanity </a:t>
            </a:r>
          </a:p>
          <a:p>
            <a:r>
              <a:rPr lang="en-US" dirty="0" smtClean="0"/>
              <a:t>Values/Morals</a:t>
            </a:r>
          </a:p>
          <a:p>
            <a:r>
              <a:rPr lang="en-US" dirty="0" smtClean="0"/>
              <a:t>Law</a:t>
            </a:r>
          </a:p>
          <a:p>
            <a:r>
              <a:rPr lang="en-US" dirty="0" smtClean="0"/>
              <a:t>Racial</a:t>
            </a:r>
          </a:p>
          <a:p>
            <a:r>
              <a:rPr lang="en-US" dirty="0" smtClean="0"/>
              <a:t>Ethics</a:t>
            </a:r>
          </a:p>
          <a:p>
            <a:r>
              <a:rPr lang="en-US" dirty="0" smtClean="0"/>
              <a:t>Social class</a:t>
            </a:r>
          </a:p>
          <a:p>
            <a:r>
              <a:rPr lang="en-US" dirty="0" smtClean="0"/>
              <a:t>Intellectual</a:t>
            </a:r>
          </a:p>
          <a:p>
            <a:r>
              <a:rPr lang="en-US" dirty="0" smtClean="0"/>
              <a:t>Age</a:t>
            </a:r>
          </a:p>
          <a:p>
            <a:r>
              <a:rPr lang="en-US" dirty="0" smtClean="0"/>
              <a:t>Family reputation</a:t>
            </a:r>
          </a:p>
          <a:p>
            <a:r>
              <a:rPr lang="en-US" dirty="0" smtClean="0"/>
              <a:t>Gender </a:t>
            </a:r>
          </a:p>
          <a:p>
            <a:r>
              <a:rPr lang="en-US" dirty="0" smtClean="0"/>
              <a:t>Gossip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91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Crucible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mtClean="0"/>
              <a:t>Allegory</a:t>
            </a:r>
            <a:endParaRPr lang="en-US" dirty="0" smtClean="0"/>
          </a:p>
          <a:p>
            <a:r>
              <a:rPr lang="en-US" dirty="0" smtClean="0"/>
              <a:t>Character Analysis</a:t>
            </a:r>
          </a:p>
          <a:p>
            <a:endParaRPr lang="en-US" dirty="0" smtClean="0"/>
          </a:p>
          <a:p>
            <a:r>
              <a:rPr lang="en-US" dirty="0" smtClean="0"/>
              <a:t>Using two examples relate to:</a:t>
            </a:r>
            <a:endParaRPr lang="en-US" dirty="0"/>
          </a:p>
          <a:p>
            <a:r>
              <a:rPr lang="en-US" dirty="0" smtClean="0"/>
              <a:t>Identify social commentary (or)</a:t>
            </a:r>
          </a:p>
          <a:p>
            <a:r>
              <a:rPr lang="en-US" dirty="0" smtClean="0"/>
              <a:t>Historical commentary (or)</a:t>
            </a:r>
          </a:p>
          <a:p>
            <a:r>
              <a:rPr lang="en-US" dirty="0" smtClean="0"/>
              <a:t> shift in character/important, poignant scene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480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Curriculum Reading Goals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does the literature reveal American ideals/concepts?</a:t>
            </a:r>
          </a:p>
          <a:p>
            <a:r>
              <a:rPr lang="en-US" dirty="0" smtClean="0"/>
              <a:t>What is the historical commentary</a:t>
            </a:r>
          </a:p>
          <a:p>
            <a:r>
              <a:rPr lang="en-US" dirty="0" smtClean="0"/>
              <a:t>What is the societal commentary</a:t>
            </a:r>
          </a:p>
          <a:p>
            <a:r>
              <a:rPr lang="en-US" dirty="0" smtClean="0"/>
              <a:t>Author’s focus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559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HW: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Bring Crucible text</a:t>
            </a:r>
          </a:p>
          <a:p>
            <a:r>
              <a:rPr lang="en-US" dirty="0" smtClean="0"/>
              <a:t>Read and annotate “Why I Wrote </a:t>
            </a:r>
            <a:r>
              <a:rPr lang="en-US" i="1" dirty="0" smtClean="0"/>
              <a:t>The Crucible</a:t>
            </a:r>
            <a:r>
              <a:rPr lang="en-US" dirty="0" smtClean="0"/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03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RespondQuestionMaster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RespondGraphMaster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848</TotalTime>
  <Words>211</Words>
  <Application>Microsoft Office PowerPoint</Application>
  <PresentationFormat>On-screen Show (4:3)</PresentationFormat>
  <Paragraphs>62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Civic</vt:lpstr>
      <vt:lpstr>iRespondQuestionMaster</vt:lpstr>
      <vt:lpstr>iRespondGraphMaster</vt:lpstr>
      <vt:lpstr>Welcome to Honors  American Literature</vt:lpstr>
      <vt:lpstr>Summer Reading </vt:lpstr>
      <vt:lpstr>Notecard Assessment</vt:lpstr>
      <vt:lpstr>Social Commentary:  What does the example reveal about…?</vt:lpstr>
      <vt:lpstr>The Crucible</vt:lpstr>
      <vt:lpstr>Curriculum Reading Goals</vt:lpstr>
      <vt:lpstr>HW: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Honors American Literature</dc:title>
  <dc:creator>Beth Ragland</dc:creator>
  <cp:lastModifiedBy>Beth Ragland</cp:lastModifiedBy>
  <cp:revision>19</cp:revision>
  <dcterms:created xsi:type="dcterms:W3CDTF">2013-08-05T18:15:24Z</dcterms:created>
  <dcterms:modified xsi:type="dcterms:W3CDTF">2013-08-08T19:11:09Z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howTimer">
    <vt:bool>true</vt:bool>
  </property>
  <property fmtid="{D5CDD505-2E9C-101B-9397-08002B2CF9AE}" pid="3" name="ShowPercent">
    <vt:bool>true</vt:bool>
  </property>
  <property fmtid="{D5CDD505-2E9C-101B-9397-08002B2CF9AE}" pid="4" name="AutoReflect">
    <vt:bool>false</vt:bool>
  </property>
  <property fmtid="{D5CDD505-2E9C-101B-9397-08002B2CF9AE}" pid="5" name="KeepGraph">
    <vt:bool>false</vt:bool>
  </property>
</Properties>
</file>